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69" r:id="rId10"/>
    <p:sldId id="276" r:id="rId11"/>
    <p:sldId id="281" r:id="rId12"/>
    <p:sldId id="279" r:id="rId13"/>
    <p:sldId id="267" r:id="rId14"/>
    <p:sldId id="268" r:id="rId15"/>
    <p:sldId id="270" r:id="rId16"/>
    <p:sldId id="278" r:id="rId17"/>
    <p:sldId id="280" r:id="rId18"/>
    <p:sldId id="271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40" autoAdjust="0"/>
    <p:restoredTop sz="94660"/>
  </p:normalViewPr>
  <p:slideViewPr>
    <p:cSldViewPr snapToGrid="0" snapToObjects="1">
      <p:cViewPr>
        <p:scale>
          <a:sx n="134" d="100"/>
          <a:sy n="134" d="100"/>
        </p:scale>
        <p:origin x="-576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B7DF0-FD59-4E72-BBCB-486B26D2B6B4}" type="datetimeFigureOut">
              <a:rPr lang="en-GB" smtClean="0"/>
              <a:t>7/20/18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BEB41-92F2-4F5E-B6F3-E090D69B9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41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UNAIDS report it also says that of the 5000 new infections per day 4,500 are in individuals &gt;15 almost 43% are in women ….so 57% are in men……..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07A4F-38BC-4D52-B136-8DF45AE2795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6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F47DC-1AA8-CD4D-93E8-5E3CE328FB41}" type="datetimeFigureOut">
              <a:rPr lang="en-US" smtClean="0"/>
              <a:pPr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781652"/>
            <a:ext cx="5050367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ooter.eps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3" y="4841853"/>
            <a:ext cx="4618564" cy="245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90-90-90-wordmark-2018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987" y="863907"/>
            <a:ext cx="3014027" cy="1356741"/>
          </a:xfrm>
          <a:prstGeom prst="rect">
            <a:avLst/>
          </a:prstGeom>
        </p:spPr>
      </p:pic>
      <p:pic>
        <p:nvPicPr>
          <p:cNvPr id="12" name="Picture 11" descr="90-90-90-Sponsors-2018-stacked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036" y="2832100"/>
            <a:ext cx="3223928" cy="1492250"/>
          </a:xfrm>
          <a:prstGeom prst="rect">
            <a:avLst/>
          </a:prstGeom>
        </p:spPr>
      </p:pic>
      <p:pic>
        <p:nvPicPr>
          <p:cNvPr id="8" name="Picture 7" descr="canal-hous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4572003" cy="5143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 Self-testing</a:t>
            </a:r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xmlns="" id="{2AA20ADD-E70F-43C5-91B0-4D4B40DD85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747" b="174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38660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Several studies show self testing reaches men</a:t>
            </a:r>
          </a:p>
          <a:p>
            <a:pPr lvl="1"/>
            <a:r>
              <a:rPr lang="en-US" dirty="0" smtClean="0"/>
              <a:t>In communities</a:t>
            </a:r>
          </a:p>
          <a:p>
            <a:pPr lvl="1"/>
            <a:r>
              <a:rPr lang="en-US" dirty="0" smtClean="0"/>
              <a:t>Via workplace for lorry drivers</a:t>
            </a:r>
          </a:p>
          <a:p>
            <a:pPr lvl="1"/>
            <a:r>
              <a:rPr lang="en-US" dirty="0" smtClean="0"/>
              <a:t>Via secondary distribution from partners</a:t>
            </a:r>
          </a:p>
          <a:p>
            <a:pPr lvl="2"/>
            <a:r>
              <a:rPr lang="en-US" dirty="0" smtClean="0"/>
              <a:t>ANC</a:t>
            </a:r>
          </a:p>
          <a:p>
            <a:pPr lvl="2"/>
            <a:r>
              <a:rPr lang="en-US" dirty="0" smtClean="0"/>
              <a:t>Community </a:t>
            </a:r>
            <a:r>
              <a:rPr lang="en-US" sz="1800" dirty="0" smtClean="0"/>
              <a:t>(#WEPEC174)</a:t>
            </a:r>
            <a:endParaRPr lang="en-US" sz="1800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472FA290-8119-4F87-922A-553D014EB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5" y="3366077"/>
            <a:ext cx="3532963" cy="140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13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Sessions at this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WEAE01 Reaching men: Yes we can!</a:t>
            </a:r>
          </a:p>
          <a:p>
            <a:r>
              <a:rPr lang="en-US" dirty="0" smtClean="0"/>
              <a:t>TUBS01 Lessons from the UTT Trials</a:t>
            </a:r>
          </a:p>
          <a:p>
            <a:pPr lvl="1"/>
            <a:r>
              <a:rPr lang="en-US" dirty="0" smtClean="0"/>
              <a:t>How did they reach men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13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men to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Health facilities are often not male friendly</a:t>
            </a:r>
          </a:p>
          <a:p>
            <a:pPr lvl="1"/>
            <a:r>
              <a:rPr lang="en-US" dirty="0" smtClean="0"/>
              <a:t>Long waiting times</a:t>
            </a:r>
          </a:p>
          <a:p>
            <a:pPr lvl="1"/>
            <a:r>
              <a:rPr lang="en-US" dirty="0" smtClean="0"/>
              <a:t>Interfere with employment opportunities</a:t>
            </a:r>
          </a:p>
          <a:p>
            <a:pPr lvl="1"/>
            <a:r>
              <a:rPr lang="en-US" dirty="0" smtClean="0"/>
              <a:t>May be actively </a:t>
            </a:r>
            <a:r>
              <a:rPr lang="en-US" dirty="0" smtClean="0"/>
              <a:t>homophobic</a:t>
            </a:r>
          </a:p>
          <a:p>
            <a:r>
              <a:rPr lang="en-US" dirty="0" smtClean="0"/>
              <a:t>Successes</a:t>
            </a:r>
          </a:p>
          <a:p>
            <a:pPr lvl="1"/>
            <a:r>
              <a:rPr lang="en-US" dirty="0" smtClean="0"/>
              <a:t>Male </a:t>
            </a:r>
            <a:r>
              <a:rPr lang="en-US" dirty="0" err="1" smtClean="0"/>
              <a:t>centred</a:t>
            </a:r>
            <a:r>
              <a:rPr lang="en-US" dirty="0" smtClean="0"/>
              <a:t> facilities</a:t>
            </a:r>
          </a:p>
          <a:p>
            <a:pPr lvl="1"/>
            <a:r>
              <a:rPr lang="en-US" dirty="0" smtClean="0"/>
              <a:t>Longer opening hours</a:t>
            </a:r>
          </a:p>
          <a:p>
            <a:pPr lvl="1"/>
            <a:r>
              <a:rPr lang="en-US" dirty="0" smtClean="0"/>
              <a:t>Appointment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8D1241-699D-44EE-9080-77012EC5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1057923"/>
          </a:xfrm>
        </p:spPr>
        <p:txBody>
          <a:bodyPr>
            <a:normAutofit fontScale="90000"/>
          </a:bodyPr>
          <a:lstStyle/>
          <a:p>
            <a:r>
              <a:rPr lang="en-GB" dirty="0"/>
              <a:t>…</a:t>
            </a:r>
            <a:r>
              <a:rPr lang="en-GB" dirty="0" smtClean="0"/>
              <a:t>. </a:t>
            </a:r>
            <a:r>
              <a:rPr lang="en-GB" dirty="0" smtClean="0"/>
              <a:t>linkage to care can be as good as </a:t>
            </a:r>
            <a:r>
              <a:rPr lang="en-GB" dirty="0" smtClean="0"/>
              <a:t>for women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86B5C6A-09FC-426D-90C7-8E9DF73E8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061" y="1386763"/>
            <a:ext cx="4647584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4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98A952-1123-4EC3-8036-0C43094F6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20" y="1132874"/>
            <a:ext cx="5325954" cy="40106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51EC289-2458-4F43-AF2B-9026C82B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471173" cy="857250"/>
          </a:xfrm>
        </p:spPr>
        <p:txBody>
          <a:bodyPr>
            <a:noAutofit/>
          </a:bodyPr>
          <a:lstStyle/>
          <a:p>
            <a:r>
              <a:rPr lang="en-GB" sz="3200" dirty="0"/>
              <a:t>But retention and viral suppression may be worse</a:t>
            </a:r>
          </a:p>
        </p:txBody>
      </p:sp>
    </p:spTree>
    <p:extLst>
      <p:ext uri="{BB962C8B-B14F-4D97-AF65-F5344CB8AC3E}">
        <p14:creationId xmlns:p14="http://schemas.microsoft.com/office/powerpoint/2010/main" val="422191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BA150E-CCD4-4178-93FA-F4490C5E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Worse health outcomes?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871DD5-7C6B-4EF1-B53B-7A3108925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Men account for 58% of </a:t>
            </a:r>
            <a:r>
              <a:rPr lang="en-GB" dirty="0" smtClean="0"/>
              <a:t>HIV–</a:t>
            </a:r>
            <a:r>
              <a:rPr lang="en-GB" dirty="0" smtClean="0"/>
              <a:t>related deaths</a:t>
            </a:r>
          </a:p>
          <a:p>
            <a:r>
              <a:rPr lang="en-GB" dirty="0" smtClean="0"/>
              <a:t>Co-morbidities may also be higher</a:t>
            </a:r>
          </a:p>
          <a:p>
            <a:pPr lvl="1"/>
            <a:r>
              <a:rPr lang="en-GB" dirty="0" smtClean="0"/>
              <a:t>Increased alcohol and drug use</a:t>
            </a:r>
          </a:p>
          <a:p>
            <a:pPr lvl="1"/>
            <a:r>
              <a:rPr lang="en-GB" dirty="0" smtClean="0"/>
              <a:t>Increased smoking and cardiovascular risk</a:t>
            </a:r>
          </a:p>
          <a:p>
            <a:pPr lvl="1"/>
            <a:r>
              <a:rPr lang="en-GB" dirty="0" smtClean="0"/>
              <a:t>Increased TB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52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VMMC</a:t>
            </a:r>
          </a:p>
          <a:p>
            <a:pPr lvl="1"/>
            <a:r>
              <a:rPr lang="en-US" dirty="0" smtClean="0"/>
              <a:t>Uniquely male space- are we capitalizing on this enough?</a:t>
            </a:r>
          </a:p>
          <a:p>
            <a:pPr lvl="1"/>
            <a:r>
              <a:rPr lang="en-US" dirty="0" smtClean="0"/>
              <a:t>Issues of “manhood” with traditional circumcision and ongoing risks</a:t>
            </a:r>
            <a:endParaRPr lang="en-US" dirty="0" smtClean="0"/>
          </a:p>
          <a:p>
            <a:r>
              <a:rPr lang="en-US" dirty="0" err="1" smtClean="0"/>
              <a:t>PrEP</a:t>
            </a:r>
            <a:endParaRPr lang="en-US" dirty="0" smtClean="0"/>
          </a:p>
          <a:p>
            <a:pPr lvl="1"/>
            <a:r>
              <a:rPr lang="en-US" dirty="0" smtClean="0"/>
              <a:t>Mostly being used for MSM in western settings</a:t>
            </a:r>
          </a:p>
          <a:p>
            <a:pPr lvl="1"/>
            <a:r>
              <a:rPr lang="en-US" dirty="0" smtClean="0"/>
              <a:t>How can we expand for other high risk men</a:t>
            </a:r>
            <a:endParaRPr lang="en-US" dirty="0" smtClean="0"/>
          </a:p>
          <a:p>
            <a:r>
              <a:rPr lang="en-US" dirty="0" smtClean="0"/>
              <a:t>Harm </a:t>
            </a:r>
            <a:r>
              <a:rPr lang="en-US" dirty="0" smtClean="0"/>
              <a:t>reduction strategies</a:t>
            </a:r>
          </a:p>
          <a:p>
            <a:pPr lvl="1"/>
            <a:r>
              <a:rPr lang="en-US" dirty="0" smtClean="0"/>
              <a:t>Hampered by discriminatory legislation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4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46864" r="-46864"/>
          <a:stretch>
            <a:fillRect/>
          </a:stretch>
        </p:blipFill>
        <p:spPr>
          <a:xfrm>
            <a:off x="-861336" y="386178"/>
            <a:ext cx="10784911" cy="47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175" y="205979"/>
            <a:ext cx="5500688" cy="857250"/>
          </a:xfrm>
        </p:spPr>
        <p:txBody>
          <a:bodyPr>
            <a:normAutofit/>
          </a:bodyPr>
          <a:lstStyle/>
          <a:p>
            <a:r>
              <a:rPr lang="en-GB" dirty="0"/>
              <a:t>Take home messages?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30"/>
            <a:ext cx="8229600" cy="3530996"/>
          </a:xfrm>
        </p:spPr>
        <p:txBody>
          <a:bodyPr/>
          <a:lstStyle/>
          <a:p>
            <a:r>
              <a:rPr lang="en-GB" sz="2000" dirty="0" smtClean="0"/>
              <a:t>We have identified this as a problem and now have some strategies to address the problem</a:t>
            </a:r>
          </a:p>
          <a:p>
            <a:r>
              <a:rPr lang="en-GB" sz="2000" dirty="0" smtClean="0"/>
              <a:t>More needs to be done especially to reach higher risk men</a:t>
            </a:r>
          </a:p>
          <a:p>
            <a:r>
              <a:rPr lang="en-GB" sz="2000" dirty="0" smtClean="0"/>
              <a:t>Challenge is how to ensure equitable access for all</a:t>
            </a:r>
            <a:endParaRPr lang="en-GB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82" y="3237411"/>
            <a:ext cx="3480498" cy="1499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9709" y="3548613"/>
            <a:ext cx="207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everyone</a:t>
            </a:r>
          </a:p>
        </p:txBody>
      </p:sp>
    </p:spTree>
    <p:extLst>
      <p:ext uri="{BB962C8B-B14F-4D97-AF65-F5344CB8AC3E}">
        <p14:creationId xmlns:p14="http://schemas.microsoft.com/office/powerpoint/2010/main" val="172436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985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chemeClr val="bg1"/>
                </a:solidFill>
              </a:rPr>
              <a:t>Missing Link - Reaching and Linking Men to Health and HIV </a:t>
            </a:r>
            <a:r>
              <a:rPr lang="en-GB" sz="2400" i="1" dirty="0" smtClean="0">
                <a:solidFill>
                  <a:schemeClr val="bg1"/>
                </a:solidFill>
              </a:rPr>
              <a:t>Services</a:t>
            </a:r>
            <a:endParaRPr lang="en-US" sz="2400" spc="1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83000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00" dirty="0" smtClean="0">
                <a:solidFill>
                  <a:schemeClr val="bg1"/>
                </a:solidFill>
                <a:latin typeface="Arial Narrow"/>
                <a:cs typeface="Arial Narrow"/>
              </a:rPr>
              <a:t>Helen </a:t>
            </a:r>
            <a:r>
              <a:rPr lang="en-US" sz="1600" spc="100" dirty="0" smtClean="0">
                <a:solidFill>
                  <a:schemeClr val="bg1"/>
                </a:solidFill>
                <a:latin typeface="Arial Narrow"/>
                <a:cs typeface="Arial Narrow"/>
              </a:rPr>
              <a:t>Ayles</a:t>
            </a:r>
          </a:p>
          <a:p>
            <a:pPr algn="ctr"/>
            <a:r>
              <a:rPr lang="en-US" sz="1600" spc="1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Zambart</a:t>
            </a:r>
            <a:r>
              <a:rPr lang="en-US" sz="1600" spc="100" dirty="0" smtClean="0">
                <a:solidFill>
                  <a:schemeClr val="bg1"/>
                </a:solidFill>
                <a:latin typeface="Arial Narrow"/>
                <a:cs typeface="Arial Narrow"/>
              </a:rPr>
              <a:t>, Zambia and LSHTM, UK</a:t>
            </a:r>
            <a:endParaRPr lang="en-US" sz="1600" spc="1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11" name="Picture 10" descr="90-90-90-wordmark-2018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987" y="863907"/>
            <a:ext cx="3014027" cy="1356741"/>
          </a:xfrm>
          <a:prstGeom prst="rect">
            <a:avLst/>
          </a:prstGeom>
        </p:spPr>
      </p:pic>
      <p:pic>
        <p:nvPicPr>
          <p:cNvPr id="12" name="Picture 11" descr="90-90-90-Sponsors-2018-stacked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036" y="2832100"/>
            <a:ext cx="3223928" cy="149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12462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Men have been the missing link from the HIV agenda in generalized epidemics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6" b="17626"/>
          <a:stretch>
            <a:fillRect/>
          </a:stretch>
        </p:blipFill>
        <p:spPr bwMode="auto">
          <a:xfrm>
            <a:off x="457200" y="1696461"/>
            <a:ext cx="4038600" cy="25455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696461"/>
            <a:ext cx="4038600" cy="254555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Focus on women and girls</a:t>
            </a:r>
          </a:p>
          <a:p>
            <a:r>
              <a:rPr lang="en-US" dirty="0" smtClean="0"/>
              <a:t>Negative or stigmatizing discourse</a:t>
            </a:r>
          </a:p>
          <a:p>
            <a:r>
              <a:rPr lang="en-US" dirty="0" smtClean="0"/>
              <a:t>Criminalization of risk </a:t>
            </a:r>
            <a:r>
              <a:rPr lang="en-US" dirty="0" err="1" smtClean="0"/>
              <a:t>behaviours</a:t>
            </a:r>
            <a:endParaRPr lang="en-US" dirty="0" smtClean="0"/>
          </a:p>
          <a:p>
            <a:pPr lvl="1"/>
            <a:r>
              <a:rPr lang="en-US" dirty="0" smtClean="0"/>
              <a:t>MSM</a:t>
            </a:r>
          </a:p>
          <a:p>
            <a:pPr lvl="1"/>
            <a:r>
              <a:rPr lang="en-US" dirty="0" smtClean="0"/>
              <a:t>Drug use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focus on men?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08313" y="948096"/>
            <a:ext cx="5565913" cy="419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8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E1D1EE-167A-452F-B027-B80AB22A7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119" y="350850"/>
            <a:ext cx="6539761" cy="44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2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33" y="83245"/>
            <a:ext cx="7503965" cy="857250"/>
          </a:xfrm>
        </p:spPr>
        <p:txBody>
          <a:bodyPr/>
          <a:lstStyle/>
          <a:p>
            <a:r>
              <a:rPr lang="en-GB" dirty="0"/>
              <a:t>What are the barriers for </a:t>
            </a:r>
            <a:r>
              <a:rPr lang="en-GB" dirty="0" smtClean="0"/>
              <a:t>men?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879" y="958135"/>
            <a:ext cx="4038600" cy="3601206"/>
          </a:xfrm>
        </p:spPr>
        <p:txBody>
          <a:bodyPr>
            <a:noAutofit/>
          </a:bodyPr>
          <a:lstStyle/>
          <a:p>
            <a:r>
              <a:rPr lang="en-GB" sz="1200" dirty="0"/>
              <a:t>Men often portrayed negatively in HIV discourse</a:t>
            </a:r>
          </a:p>
          <a:p>
            <a:pPr lvl="1"/>
            <a:r>
              <a:rPr lang="en-GB" sz="1200" dirty="0"/>
              <a:t>Bringing the virus into relationships</a:t>
            </a:r>
          </a:p>
          <a:p>
            <a:pPr lvl="1"/>
            <a:r>
              <a:rPr lang="en-GB" sz="1200" dirty="0"/>
              <a:t>Infecting young women</a:t>
            </a:r>
          </a:p>
          <a:p>
            <a:pPr lvl="1"/>
            <a:r>
              <a:rPr lang="en-GB" sz="1200" dirty="0"/>
              <a:t>Perpetrating GBV</a:t>
            </a:r>
          </a:p>
          <a:p>
            <a:r>
              <a:rPr lang="en-GB" sz="1200" dirty="0"/>
              <a:t>HIV services are less accessible for </a:t>
            </a:r>
            <a:r>
              <a:rPr lang="en-GB" sz="1200" dirty="0" smtClean="0"/>
              <a:t>men</a:t>
            </a:r>
          </a:p>
          <a:p>
            <a:r>
              <a:rPr lang="en-GB" sz="1200" dirty="0" smtClean="0"/>
              <a:t>Masculine norms may encourage risk behaviour</a:t>
            </a:r>
          </a:p>
          <a:p>
            <a:pPr lvl="1"/>
            <a:r>
              <a:rPr lang="en-GB" sz="1050" dirty="0" smtClean="0"/>
              <a:t>Alcohol use</a:t>
            </a:r>
          </a:p>
          <a:p>
            <a:pPr lvl="1"/>
            <a:r>
              <a:rPr lang="en-GB" sz="1050" dirty="0" smtClean="0"/>
              <a:t>Multiple partners</a:t>
            </a:r>
          </a:p>
          <a:p>
            <a:pPr lvl="1"/>
            <a:r>
              <a:rPr lang="en-GB" sz="1050" dirty="0" smtClean="0"/>
              <a:t>Gender inequality</a:t>
            </a:r>
          </a:p>
          <a:p>
            <a:r>
              <a:rPr lang="en-GB" sz="1200" dirty="0" smtClean="0"/>
              <a:t>Masculine norms may also encourage poor health behaviour</a:t>
            </a:r>
          </a:p>
          <a:p>
            <a:pPr lvl="1"/>
            <a:r>
              <a:rPr lang="en-GB" sz="1050" dirty="0" smtClean="0"/>
              <a:t>Alcohol use</a:t>
            </a:r>
          </a:p>
          <a:p>
            <a:pPr lvl="1"/>
            <a:r>
              <a:rPr lang="en-GB" sz="1050" dirty="0" smtClean="0"/>
              <a:t>Smoking</a:t>
            </a:r>
          </a:p>
          <a:p>
            <a:pPr lvl="1"/>
            <a:r>
              <a:rPr lang="en-GB" sz="1050" dirty="0" smtClean="0"/>
              <a:t>Drug use</a:t>
            </a:r>
          </a:p>
          <a:p>
            <a:pPr lvl="1"/>
            <a:r>
              <a:rPr lang="en-GB" sz="1050" dirty="0" smtClean="0"/>
              <a:t>Poor health seeking behaviour</a:t>
            </a:r>
            <a:endParaRPr lang="en-GB" sz="1050" dirty="0"/>
          </a:p>
          <a:p>
            <a:r>
              <a:rPr lang="en-GB" sz="1200" dirty="0"/>
              <a:t>HIV may threaten masculinity “real men don’t get sick”</a:t>
            </a:r>
          </a:p>
          <a:p>
            <a:r>
              <a:rPr lang="en-GB" sz="1200" i="1" dirty="0"/>
              <a:t>“Men usually say that HIV testing is for women” </a:t>
            </a:r>
            <a:r>
              <a:rPr lang="en-GB" sz="1200" dirty="0" err="1"/>
              <a:t>DiCarlo</a:t>
            </a:r>
            <a:r>
              <a:rPr lang="en-GB" sz="1200" dirty="0"/>
              <a:t> et al Culture Health and Sexuality 2014</a:t>
            </a:r>
          </a:p>
          <a:p>
            <a:pPr marL="0" indent="0">
              <a:buNone/>
            </a:pPr>
            <a:endParaRPr lang="en-GB" sz="1400" dirty="0"/>
          </a:p>
          <a:p>
            <a:pPr lvl="1"/>
            <a:endParaRPr lang="en-GB" sz="1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29138" y="766740"/>
            <a:ext cx="1108080" cy="254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29" y="1096238"/>
            <a:ext cx="1990391" cy="1677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326" y="3073475"/>
            <a:ext cx="1147370" cy="1871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-40000" contrast="40000"/>
          </a:blip>
          <a:stretch>
            <a:fillRect/>
          </a:stretch>
        </p:blipFill>
        <p:spPr>
          <a:xfrm>
            <a:off x="4437586" y="3471283"/>
            <a:ext cx="1545203" cy="138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8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find your men….!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83166"/>
            <a:ext cx="4038600" cy="25455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Men are NOT</a:t>
            </a:r>
          </a:p>
          <a:p>
            <a:pPr lvl="1"/>
            <a:r>
              <a:rPr lang="en-US" dirty="0" smtClean="0"/>
              <a:t>In your health services</a:t>
            </a:r>
          </a:p>
          <a:p>
            <a:pPr lvl="1"/>
            <a:r>
              <a:rPr lang="en-US" dirty="0" smtClean="0"/>
              <a:t>Often home</a:t>
            </a:r>
          </a:p>
          <a:p>
            <a:r>
              <a:rPr lang="en-US" dirty="0" smtClean="0"/>
              <a:t>Men may be</a:t>
            </a:r>
          </a:p>
          <a:p>
            <a:pPr lvl="1"/>
            <a:r>
              <a:rPr lang="en-US" dirty="0" smtClean="0"/>
              <a:t>At work</a:t>
            </a:r>
          </a:p>
          <a:p>
            <a:pPr lvl="1"/>
            <a:r>
              <a:rPr lang="en-US" dirty="0" smtClean="0"/>
              <a:t>In “male spaces”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A2816AF4-7C9B-4D1E-AA5E-136F6FA136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2109" r="-12109"/>
          <a:stretch>
            <a:fillRect/>
          </a:stretch>
        </p:blipFill>
        <p:spPr>
          <a:xfrm>
            <a:off x="4396077" y="1063229"/>
            <a:ext cx="4604300" cy="400798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3178939A-6C32-4AE3-823E-F4AC883FDE25}"/>
              </a:ext>
            </a:extLst>
          </p:cNvPr>
          <p:cNvSpPr/>
          <p:nvPr/>
        </p:nvSpPr>
        <p:spPr>
          <a:xfrm>
            <a:off x="4786710" y="1957095"/>
            <a:ext cx="1823510" cy="3388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178939A-6C32-4AE3-823E-F4AC883FDE25}"/>
              </a:ext>
            </a:extLst>
          </p:cNvPr>
          <p:cNvSpPr/>
          <p:nvPr/>
        </p:nvSpPr>
        <p:spPr>
          <a:xfrm>
            <a:off x="6610221" y="1957095"/>
            <a:ext cx="1823510" cy="3388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08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know works?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35729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Mobile testing, campaigns or hubs may be more appealing to men than health services or door-to-</a:t>
            </a:r>
            <a:r>
              <a:rPr lang="en-US" dirty="0" smtClean="0"/>
              <a:t>door </a:t>
            </a:r>
            <a:r>
              <a:rPr lang="en-US" sz="2100" dirty="0" smtClean="0"/>
              <a:t>(#THPEC296)</a:t>
            </a:r>
            <a:endParaRPr lang="en-US" sz="2100" dirty="0" smtClean="0"/>
          </a:p>
          <a:p>
            <a:r>
              <a:rPr lang="en-US" dirty="0" smtClean="0"/>
              <a:t>Self-testing may be a good strategy for testing hard to reach groups</a:t>
            </a:r>
          </a:p>
          <a:p>
            <a:r>
              <a:rPr lang="en-US" dirty="0" smtClean="0"/>
              <a:t>Workplace testing may work in some settings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464" b="-3464"/>
          <a:stretch>
            <a:fillRect/>
          </a:stretch>
        </p:blipFill>
        <p:spPr>
          <a:xfrm>
            <a:off x="4648200" y="1392903"/>
            <a:ext cx="4038600" cy="2545556"/>
          </a:xfrm>
        </p:spPr>
      </p:pic>
    </p:spTree>
    <p:extLst>
      <p:ext uri="{BB962C8B-B14F-4D97-AF65-F5344CB8AC3E}">
        <p14:creationId xmlns:p14="http://schemas.microsoft.com/office/powerpoint/2010/main" val="304773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F1A34-07DF-45E2-A0EC-171227B3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Campaigns and male spaces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F08C81-1039-4491-8C43-4A7AFBB0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7534"/>
            <a:ext cx="8014996" cy="364243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Campaigns</a:t>
            </a:r>
          </a:p>
          <a:p>
            <a:pPr lvl="1"/>
            <a:r>
              <a:rPr lang="en-GB" sz="2000" dirty="0" smtClean="0"/>
              <a:t>SEARCH multi disease campaigns achieved high uptake of testing and treatment in men</a:t>
            </a:r>
          </a:p>
          <a:p>
            <a:pPr lvl="1"/>
            <a:r>
              <a:rPr lang="en-GB" sz="2000" dirty="0" smtClean="0"/>
              <a:t>“Man up!” popular male campaigns</a:t>
            </a:r>
          </a:p>
          <a:p>
            <a:r>
              <a:rPr lang="en-GB" sz="2400" dirty="0" smtClean="0"/>
              <a:t>Male </a:t>
            </a:r>
            <a:r>
              <a:rPr lang="en-GB" sz="2400" dirty="0"/>
              <a:t>Spaces</a:t>
            </a:r>
          </a:p>
          <a:p>
            <a:pPr lvl="1"/>
            <a:r>
              <a:rPr lang="en-GB" sz="2000" dirty="0"/>
              <a:t>VMMC uniquely male preserve</a:t>
            </a:r>
          </a:p>
          <a:p>
            <a:pPr lvl="2"/>
            <a:r>
              <a:rPr lang="en-GB" sz="1800" dirty="0"/>
              <a:t>“Male mentoring camps</a:t>
            </a:r>
            <a:r>
              <a:rPr lang="en-GB" sz="1800" dirty="0" smtClean="0"/>
              <a:t>”</a:t>
            </a:r>
          </a:p>
          <a:p>
            <a:pPr lvl="2"/>
            <a:r>
              <a:rPr lang="en-GB" sz="1800" dirty="0" smtClean="0"/>
              <a:t>Sports initiatives</a:t>
            </a:r>
            <a:endParaRPr lang="en-GB" sz="1800" dirty="0"/>
          </a:p>
          <a:p>
            <a:pPr lvl="1"/>
            <a:r>
              <a:rPr lang="en-GB" sz="2000" smtClean="0"/>
              <a:t>Male </a:t>
            </a:r>
            <a:r>
              <a:rPr lang="en-GB" sz="2000" dirty="0"/>
              <a:t>clinics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9A0B23-CAEA-4B7D-9065-304DF815B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60" y="1775541"/>
            <a:ext cx="1903653" cy="14277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F9AA3D-8A15-4D0D-8F08-03429C8DD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82" y="1701553"/>
            <a:ext cx="1901218" cy="142591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2" descr="C:\Users\steinfeldr\Desktop\Football matches\2014-09-04 14.11.05.jpg">
            <a:extLst>
              <a:ext uri="{FF2B5EF4-FFF2-40B4-BE49-F238E27FC236}">
                <a16:creationId xmlns:a16="http://schemas.microsoft.com/office/drawing/2014/main" xmlns="" id="{7FCC3309-8936-47E5-8A6D-6B1B2DA2F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53" y="3352246"/>
            <a:ext cx="2198920" cy="164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83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532</Words>
  <Application>Microsoft Macintosh PowerPoint</Application>
  <PresentationFormat>On-screen Show (16:9)</PresentationFormat>
  <Paragraphs>91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Men have been the missing link from the HIV agenda in generalized epidemics</vt:lpstr>
      <vt:lpstr>Why focus on men?</vt:lpstr>
      <vt:lpstr>PowerPoint Presentation</vt:lpstr>
      <vt:lpstr>What are the barriers for men?</vt:lpstr>
      <vt:lpstr>First find your men….!</vt:lpstr>
      <vt:lpstr>What do we know works?</vt:lpstr>
      <vt:lpstr>Campaigns and male spaces</vt:lpstr>
      <vt:lpstr>HIV Self-testing</vt:lpstr>
      <vt:lpstr>Sessions at this meeting</vt:lpstr>
      <vt:lpstr>Linking men to care</vt:lpstr>
      <vt:lpstr>…. linkage to care can be as good as for women</vt:lpstr>
      <vt:lpstr>But retention and viral suppression may be worse</vt:lpstr>
      <vt:lpstr>Worse health outcomes?</vt:lpstr>
      <vt:lpstr>HIV Prevention</vt:lpstr>
      <vt:lpstr>PowerPoint Presentation</vt:lpstr>
      <vt:lpstr>Take home messages?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Dominic Vecchiollo</dc:creator>
  <cp:lastModifiedBy>Helen Ayles</cp:lastModifiedBy>
  <cp:revision>23</cp:revision>
  <dcterms:created xsi:type="dcterms:W3CDTF">2018-07-02T00:55:52Z</dcterms:created>
  <dcterms:modified xsi:type="dcterms:W3CDTF">2018-07-20T14:52:04Z</dcterms:modified>
</cp:coreProperties>
</file>